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2" r:id="rId4"/>
    <p:sldId id="258" r:id="rId5"/>
    <p:sldId id="259" r:id="rId6"/>
    <p:sldId id="261" r:id="rId7"/>
    <p:sldId id="263" r:id="rId8"/>
    <p:sldId id="260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A6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24" autoAdjust="0"/>
    <p:restoredTop sz="94660"/>
  </p:normalViewPr>
  <p:slideViewPr>
    <p:cSldViewPr snapToGrid="0">
      <p:cViewPr>
        <p:scale>
          <a:sx n="75" d="100"/>
          <a:sy n="75" d="100"/>
        </p:scale>
        <p:origin x="894" y="-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0E47E-1478-42CC-97E9-401EEBC0BF7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3DD9C-4CFF-490F-A76C-EEAB626ABE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6336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59612-DF0A-4D4B-BF4C-66EAAE2A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56229F3-E454-4227-8C0D-36DE2BECD8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3D1C9C8-03CB-40BE-8B35-25FB7AA6F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5D79C0-A115-4A4D-9371-A0EA96E57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3C964E-9644-4062-9D94-D71A6417A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6510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7BE0EA-769B-4B99-9E66-AEB238DB9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305021B-C077-4498-BDEB-AB5DD15D3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9E243EA-637E-494B-9712-A3A5A6047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61108DB-3013-4A49-B319-B5081BEA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9980E9-188C-451D-9BE0-F9B42923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4247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AD8DB0D-87DC-4AFF-8E3A-1915354B2E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EFA9CCA-1DAE-4FDA-942D-29C3828CE4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2DCF8C-5149-4C46-87A9-DDBD87D49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8CAEFB3-69D8-4905-ADE4-819440F7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0DF8E15-4FC3-4F3E-9F54-24B017DFE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1787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BA2F6B-4D46-4D0A-9A1E-320D26565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7F3C097-CC3E-433D-8919-1B445A9AF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FA019D-60ED-4DC5-A7E6-3E8E0609C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1E5510F-EC2B-43D2-A92B-8070D7D95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6DE115E-E9BD-4830-B23A-D9482BAC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2467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4CEF60-8009-4136-A0F6-577261808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199C57C-1BC5-444F-A383-476D41665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B620D14-835F-4BA6-8106-1FBBC3B8A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345EF98-B7DB-49F6-A9B6-284A32A39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321A7A-78D1-47FB-A795-30761D1F8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0908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BF6757-4393-4295-A595-887B1E8CF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9C557D8-24A7-423F-BF44-CB016D527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9056EEF-4FDD-45CE-A959-9E30FF26D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2EA1095-F3A5-40CE-9888-5370E83C1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600B5D3-6873-4C80-BD0C-68998DA79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2FF8E56-1AF2-4007-902B-568F35990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90543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C5A74C-7E28-49BB-8C93-B946C6D01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B6D1C37-D17E-4B77-BCCC-2BBF4FB24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688933E-70DD-46CC-A2C0-5640F6586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FC2809D-97AA-4FCF-9FBA-9C90516901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1490902-74C4-40E0-96D3-41BE08C05E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D4EABBAF-144C-4EC3-ABEE-09B4CD36D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2A65F9C-671C-40B5-96F9-F5A9ABA13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A16217A-94AB-422A-AF9A-26C36420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4398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B7B40B-EAA7-4616-B8D4-7FEA7AA3E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1FCE096-2B2A-4234-AD75-E088C2150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F1A27B3-4F03-4C0E-861A-4377C0DA5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E821245-A64C-4DC0-A1D6-F480E102D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371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958413F-5F6D-4AD0-8FC4-CE6A8FCDE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448BFDA-37CB-4E92-927C-EFC886744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6FC1D7C-F8CE-47A8-ACA4-40A07E244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1121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D8A71B-429A-4EA8-B350-A6D86D95D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E58A5BD-14DC-4AFB-B1E2-B46440BD1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9815CDC-0ECA-4A48-B9F0-B626DEB67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B087682-7400-4D87-8BD1-34A1DC149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79B2DC5-A241-432C-8394-87EC7C02F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9B56E15-1E10-42CE-9F92-8CDEB1E37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2683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F9F3FE-2B21-4BC3-BB03-B2C9630F0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D125607-DE3B-4ABF-A556-3185C3B129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7728D35-1588-4E28-BDD6-F304696AB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5540D93-2E8F-41B8-81BB-7C3342E67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9B42BDA-9E9A-48E9-B54D-15380D9E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8DBE8F1-26B9-4807-BECE-869B6EC9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8429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B68FD31-CCD8-4ABC-B454-F8C2505EF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7FCFBEB-DFE7-4E60-A38A-1F53DF99F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77DC4EF-5526-4306-8BE4-A727F10A91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5FD7A-C57F-4820-90FC-4D152B957599}" type="datetimeFigureOut">
              <a:rPr lang="it-IT" smtClean="0"/>
              <a:t>06/01/2021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6A0B6FB-86F5-4A6A-B158-7A262F1AFE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D253EE8-1511-4BF9-85D9-5C928EE20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662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54F2D69-3A2C-46D8-93DB-BCB3E48AE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6915" y="626689"/>
            <a:ext cx="5065484" cy="2256971"/>
          </a:xfrm>
        </p:spPr>
        <p:txBody>
          <a:bodyPr anchor="t">
            <a:noAutofit/>
          </a:bodyPr>
          <a:lstStyle/>
          <a:p>
            <a:r>
              <a:rPr lang="it-IT" sz="54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Around</a:t>
            </a:r>
            <a:br>
              <a:rPr lang="it-IT" sz="5400" b="1" dirty="0">
                <a:solidFill>
                  <a:srgbClr val="90A6CF"/>
                </a:solidFill>
                <a:latin typeface="Arial Black" panose="020B0A04020102020204" pitchFamily="34" charset="0"/>
              </a:rPr>
            </a:br>
            <a:r>
              <a:rPr lang="it-IT" sz="5400" b="1" dirty="0">
                <a:solidFill>
                  <a:srgbClr val="90A6CF"/>
                </a:solidFill>
                <a:latin typeface="Arial Black" panose="020B0A04020102020204" pitchFamily="34" charset="0"/>
              </a:rPr>
              <a:t>The World</a:t>
            </a:r>
            <a:br>
              <a:rPr lang="it-IT" sz="5400" b="1" dirty="0">
                <a:solidFill>
                  <a:srgbClr val="90A6CF"/>
                </a:solidFill>
                <a:latin typeface="Arial Black" panose="020B0A04020102020204" pitchFamily="34" charset="0"/>
              </a:rPr>
            </a:br>
            <a:r>
              <a:rPr lang="it-IT" sz="5400" b="1" dirty="0">
                <a:solidFill>
                  <a:srgbClr val="90A6CF"/>
                </a:solidFill>
                <a:latin typeface="Arial Black" panose="020B0A04020102020204" pitchFamily="34" charset="0"/>
              </a:rPr>
              <a:t>in 80 Days</a:t>
            </a: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magine 4" descr="Immagine che contiene testo, trasporto, veivolo&#10;&#10;Descrizione generata automaticamente">
            <a:extLst>
              <a:ext uri="{FF2B5EF4-FFF2-40B4-BE49-F238E27FC236}">
                <a16:creationId xmlns:a16="http://schemas.microsoft.com/office/drawing/2014/main" id="{49771575-C633-46CD-A568-E60D739B51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2544"/>
          <a:stretch/>
        </p:blipFill>
        <p:spPr>
          <a:xfrm>
            <a:off x="-306" y="665549"/>
            <a:ext cx="5298683" cy="6276840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15" name="Titolo 1">
            <a:extLst>
              <a:ext uri="{FF2B5EF4-FFF2-40B4-BE49-F238E27FC236}">
                <a16:creationId xmlns:a16="http://schemas.microsoft.com/office/drawing/2014/main" id="{9B23BBD0-5824-4012-AE88-398B3A493691}"/>
              </a:ext>
            </a:extLst>
          </p:cNvPr>
          <p:cNvSpPr txBox="1">
            <a:spLocks/>
          </p:cNvSpPr>
          <p:nvPr/>
        </p:nvSpPr>
        <p:spPr>
          <a:xfrm>
            <a:off x="6633025" y="3210231"/>
            <a:ext cx="5065485" cy="332119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Programming with Python</a:t>
            </a:r>
          </a:p>
          <a:p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Master in Data science for </a:t>
            </a:r>
            <a:r>
              <a:rPr lang="it-IT" sz="1600" dirty="0" err="1">
                <a:solidFill>
                  <a:srgbClr val="000000"/>
                </a:solidFill>
                <a:latin typeface="Arial Black" panose="020B0A04020102020204" pitchFamily="34" charset="0"/>
              </a:rPr>
              <a:t>economics</a:t>
            </a:r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, business, </a:t>
            </a:r>
            <a:r>
              <a:rPr lang="it-IT" sz="1600" dirty="0" err="1">
                <a:solidFill>
                  <a:srgbClr val="000000"/>
                </a:solidFill>
                <a:latin typeface="Arial Black" panose="020B0A04020102020204" pitchFamily="34" charset="0"/>
              </a:rPr>
              <a:t>finance</a:t>
            </a:r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algn="r"/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Prof.</a:t>
            </a:r>
          </a:p>
          <a:p>
            <a:pPr algn="r"/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Alfio Ferrara</a:t>
            </a:r>
          </a:p>
          <a:p>
            <a:pPr algn="r"/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algn="r"/>
            <a:r>
              <a:rPr lang="it-IT" sz="1600" dirty="0" err="1">
                <a:solidFill>
                  <a:srgbClr val="000000"/>
                </a:solidFill>
                <a:latin typeface="Arial Black" panose="020B0A04020102020204" pitchFamily="34" charset="0"/>
              </a:rPr>
              <a:t>Authors</a:t>
            </a:r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: </a:t>
            </a:r>
          </a:p>
          <a:p>
            <a:pPr algn="r"/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Raffaella Michaela DeMarco</a:t>
            </a:r>
          </a:p>
          <a:p>
            <a:pPr algn="r"/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Pietro Russo</a:t>
            </a:r>
          </a:p>
        </p:txBody>
      </p:sp>
    </p:spTree>
    <p:extLst>
      <p:ext uri="{BB962C8B-B14F-4D97-AF65-F5344CB8AC3E}">
        <p14:creationId xmlns:p14="http://schemas.microsoft.com/office/powerpoint/2010/main" val="934007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846BA3-A629-425C-ADFC-75BF7200A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Grid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variability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visualization</a:t>
            </a:r>
            <a:endParaRPr lang="it-IT" sz="36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79DCFDD-7875-49CD-B7D2-6E55B54FE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528" y="1690688"/>
            <a:ext cx="9720943" cy="4825181"/>
          </a:xfrm>
          <a:prstGeom prst="rect">
            <a:avLst/>
          </a:prstGeom>
        </p:spPr>
      </p:pic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EF05DF8B-D782-432A-9B45-4542EB82E5B2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132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281E65-5D72-41A7-B386-3CFBBFDE2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Stop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criteria</a:t>
            </a:r>
            <a:endParaRPr lang="it-IT" sz="3600" u="sng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433F221-0001-495F-A940-7FEA22E85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among the 3 nearest cities the starting city is present, the algorithm chooses that one, adding up the weight it has.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Once Phileas returns to London, the algorithm returns :</a:t>
            </a:r>
          </a:p>
          <a:p>
            <a:r>
              <a:rPr lang="en-US" dirty="0"/>
              <a:t>the </a:t>
            </a:r>
            <a:r>
              <a:rPr lang="en-US" b="1" dirty="0"/>
              <a:t>number of hours </a:t>
            </a:r>
            <a:r>
              <a:rPr lang="en-US" dirty="0"/>
              <a:t>taken to complete the journey (sum of the weights of all the steps)</a:t>
            </a:r>
          </a:p>
          <a:p>
            <a:r>
              <a:rPr lang="en-US" dirty="0"/>
              <a:t>the total number of </a:t>
            </a:r>
            <a:r>
              <a:rPr lang="en-US" b="1" dirty="0"/>
              <a:t>steps</a:t>
            </a:r>
          </a:p>
          <a:p>
            <a:r>
              <a:rPr lang="en-US" dirty="0"/>
              <a:t>the </a:t>
            </a:r>
            <a:r>
              <a:rPr lang="en-US" b="1" dirty="0" err="1"/>
              <a:t>dataframe</a:t>
            </a:r>
            <a:r>
              <a:rPr lang="en-US" dirty="0"/>
              <a:t> of all the cities visited</a:t>
            </a:r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F59B28E1-DA43-4E38-9C11-8898B5E8C524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972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34AE71-37B9-47B3-8E58-5B59CF1C0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Path</a:t>
            </a:r>
            <a:endParaRPr lang="it-IT" sz="36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5543E8E-8C7B-428B-A715-B83D7F32DD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43" y="1571854"/>
            <a:ext cx="10065657" cy="5232339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2988D28-9274-422B-B042-7DA320852FD3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55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F663DE-C862-4187-8962-FA7F36FC6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Visited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City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DataFrame</a:t>
            </a:r>
            <a:endParaRPr lang="it-IT" sz="3600" dirty="0"/>
          </a:p>
        </p:txBody>
      </p:sp>
      <p:pic>
        <p:nvPicPr>
          <p:cNvPr id="5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BB5E6166-7A84-4DFF-BEE4-701F64CD3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047" y="1460550"/>
            <a:ext cx="5531906" cy="5397450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2DBBFE3E-487E-4DF6-9328-436031D8B081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5188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E47FC4-DFB8-43C7-91F7-7520E0945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843" y="2561317"/>
            <a:ext cx="8320314" cy="1325563"/>
          </a:xfrm>
        </p:spPr>
        <p:txBody>
          <a:bodyPr/>
          <a:lstStyle/>
          <a:p>
            <a:r>
              <a:rPr lang="it-IT" sz="4400" b="1" dirty="0">
                <a:solidFill>
                  <a:srgbClr val="90A6CF"/>
                </a:solidFill>
                <a:latin typeface="Arial Black" panose="020B0A04020102020204" pitchFamily="34" charset="0"/>
              </a:rPr>
              <a:t>Thanks for </a:t>
            </a:r>
            <a:r>
              <a:rPr lang="it-IT" sz="44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your</a:t>
            </a:r>
            <a:r>
              <a:rPr lang="it-IT" sz="44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44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attention</a:t>
            </a:r>
            <a:endParaRPr lang="it-IT" dirty="0"/>
          </a:p>
        </p:txBody>
      </p:sp>
      <p:pic>
        <p:nvPicPr>
          <p:cNvPr id="5122" name="Picture 2" descr="Phileas Fogg Travel - Home | Facebook">
            <a:extLst>
              <a:ext uri="{FF2B5EF4-FFF2-40B4-BE49-F238E27FC236}">
                <a16:creationId xmlns:a16="http://schemas.microsoft.com/office/drawing/2014/main" id="{FE96F72A-59B1-44A3-B0C7-2C6E9AEA4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3505" y="4590370"/>
            <a:ext cx="2457450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059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30FDA6-A26C-4414-B8AD-537A0613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Aim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of the project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73A45A-5481-4DF2-A221-27090CBF7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979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Like a new Phileas Fogg you have the desire to travel around the world always moving east, could you do it in 80 days?</a:t>
            </a:r>
          </a:p>
          <a:p>
            <a:pPr marL="0" indent="0">
              <a:buNone/>
            </a:pPr>
            <a:r>
              <a:rPr lang="en-US" sz="2400" dirty="0"/>
              <a:t>The aim of the project is to help you and show you the best way to fulfill your dream, with the method </a:t>
            </a:r>
            <a:r>
              <a:rPr lang="en-US" sz="2400" i="1" dirty="0"/>
              <a:t>travel </a:t>
            </a:r>
            <a:r>
              <a:rPr lang="en-US" sz="2400" dirty="0"/>
              <a:t>of the </a:t>
            </a:r>
            <a:r>
              <a:rPr lang="en-US" sz="2400" i="1" dirty="0" err="1"/>
              <a:t>AroundTheWorld</a:t>
            </a:r>
            <a:r>
              <a:rPr lang="en-US" sz="2400" i="1" dirty="0"/>
              <a:t> </a:t>
            </a:r>
            <a:r>
              <a:rPr lang="en-US" sz="2400" dirty="0"/>
              <a:t>class . </a:t>
            </a:r>
          </a:p>
          <a:p>
            <a:pPr marL="0" indent="0">
              <a:buNone/>
            </a:pPr>
            <a:r>
              <a:rPr lang="en-US" sz="2400" dirty="0"/>
              <a:t>The starting point is the city of London (GB), but it could be the one you want.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it-IT" sz="2400" dirty="0"/>
          </a:p>
        </p:txBody>
      </p:sp>
      <p:pic>
        <p:nvPicPr>
          <p:cNvPr id="2050" name="Picture 2" descr="Phileas Fogg | Jules Verne Wiki | Fandom">
            <a:extLst>
              <a:ext uri="{FF2B5EF4-FFF2-40B4-BE49-F238E27FC236}">
                <a16:creationId xmlns:a16="http://schemas.microsoft.com/office/drawing/2014/main" id="{A47C507A-72FF-4A7D-BF1E-225FE9A9F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5353" y="1825625"/>
            <a:ext cx="3060518" cy="3825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F1ABA180-7F84-4E07-9898-2288B52405B9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387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07482B-B633-4C46-9BD1-25CD02532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Parameters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of </a:t>
            </a:r>
            <a:r>
              <a:rPr lang="en-US" sz="3600" b="1" i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AroundTheWorld</a:t>
            </a:r>
            <a:endParaRPr lang="it-IT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1A54A5-1954-4AB5-A71B-F07D17813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/>
              <a:t>dataframe</a:t>
            </a:r>
            <a:r>
              <a:rPr lang="en-US" sz="2400" dirty="0"/>
              <a:t> : Dataset of all cities </a:t>
            </a:r>
          </a:p>
          <a:p>
            <a:r>
              <a:rPr lang="en-US" sz="2400" dirty="0" err="1"/>
              <a:t>city_start</a:t>
            </a:r>
            <a:r>
              <a:rPr lang="en-US" sz="2400" dirty="0"/>
              <a:t> : Name of the starting city </a:t>
            </a:r>
          </a:p>
          <a:p>
            <a:r>
              <a:rPr lang="en-US" sz="2400" dirty="0" err="1"/>
              <a:t>country_start</a:t>
            </a:r>
            <a:r>
              <a:rPr lang="en-US" sz="2400" dirty="0"/>
              <a:t> : Name of the starting country </a:t>
            </a:r>
          </a:p>
          <a:p>
            <a:r>
              <a:rPr lang="en-US" sz="2400" dirty="0" err="1"/>
              <a:t>n_min</a:t>
            </a:r>
            <a:r>
              <a:rPr lang="en-US" sz="2400" dirty="0"/>
              <a:t> : Number of the closest cities to which it is possible to travel </a:t>
            </a:r>
          </a:p>
          <a:p>
            <a:r>
              <a:rPr lang="en-US" sz="2400" dirty="0" err="1"/>
              <a:t>x_size</a:t>
            </a:r>
            <a:r>
              <a:rPr lang="en-US" sz="2400" dirty="0"/>
              <a:t> : Size of the longitudinal side of the grid used to search for the nearest cities </a:t>
            </a:r>
          </a:p>
          <a:p>
            <a:r>
              <a:rPr lang="en-US" sz="2400" dirty="0" err="1"/>
              <a:t>y_size</a:t>
            </a:r>
            <a:r>
              <a:rPr lang="en-US" sz="2400" dirty="0"/>
              <a:t> : Size of the latitudinal side of the grid used to search for the nearest cities</a:t>
            </a:r>
          </a:p>
          <a:p>
            <a:r>
              <a:rPr lang="en-US" sz="2400" dirty="0" err="1"/>
              <a:t>rise_factor</a:t>
            </a:r>
            <a:r>
              <a:rPr lang="en-US" sz="2400" dirty="0"/>
              <a:t> : Multiplication factor to increase the grid used to search for the nearest cities</a:t>
            </a:r>
            <a:endParaRPr lang="it-IT" sz="2400" dirty="0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DDB04813-0DF6-4002-B774-FE88F208A9F5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571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DBB515-0D8D-47DF-B144-A9479692D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886" y="516037"/>
            <a:ext cx="10515600" cy="1325563"/>
          </a:xfrm>
        </p:spPr>
        <p:txBody>
          <a:bodyPr/>
          <a:lstStyle/>
          <a:p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Input Data</a:t>
            </a:r>
            <a:br>
              <a:rPr lang="it-IT" b="1" dirty="0">
                <a:solidFill>
                  <a:srgbClr val="90A6CF"/>
                </a:solidFill>
                <a:latin typeface="Arial Black" panose="020B0A04020102020204" pitchFamily="34" charset="0"/>
              </a:rPr>
            </a:b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A dataset with 26569 cities of the world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F41270F-F1FA-4B4A-A4ED-9773CEAFA7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00224"/>
            <a:ext cx="10515600" cy="4002139"/>
          </a:xfr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D937E732-827C-48D4-865C-EECB9E3D232B}"/>
              </a:ext>
            </a:extLst>
          </p:cNvPr>
          <p:cNvSpPr/>
          <p:nvPr/>
        </p:nvSpPr>
        <p:spPr>
          <a:xfrm>
            <a:off x="1770743" y="2000224"/>
            <a:ext cx="449943" cy="264005"/>
          </a:xfrm>
          <a:custGeom>
            <a:avLst/>
            <a:gdLst>
              <a:gd name="connsiteX0" fmla="*/ 0 w 449943"/>
              <a:gd name="connsiteY0" fmla="*/ 132003 h 264005"/>
              <a:gd name="connsiteX1" fmla="*/ 224972 w 449943"/>
              <a:gd name="connsiteY1" fmla="*/ 0 h 264005"/>
              <a:gd name="connsiteX2" fmla="*/ 449944 w 449943"/>
              <a:gd name="connsiteY2" fmla="*/ 132003 h 264005"/>
              <a:gd name="connsiteX3" fmla="*/ 224972 w 449943"/>
              <a:gd name="connsiteY3" fmla="*/ 264006 h 264005"/>
              <a:gd name="connsiteX4" fmla="*/ 0 w 449943"/>
              <a:gd name="connsiteY4" fmla="*/ 132003 h 26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943" h="264005" extrusionOk="0">
                <a:moveTo>
                  <a:pt x="0" y="132003"/>
                </a:moveTo>
                <a:cubicBezTo>
                  <a:pt x="-12436" y="34905"/>
                  <a:pt x="83081" y="18885"/>
                  <a:pt x="224972" y="0"/>
                </a:cubicBezTo>
                <a:cubicBezTo>
                  <a:pt x="364412" y="9146"/>
                  <a:pt x="446073" y="51754"/>
                  <a:pt x="449944" y="132003"/>
                </a:cubicBezTo>
                <a:cubicBezTo>
                  <a:pt x="440486" y="202919"/>
                  <a:pt x="351796" y="243383"/>
                  <a:pt x="224972" y="264006"/>
                </a:cubicBezTo>
                <a:cubicBezTo>
                  <a:pt x="92798" y="253083"/>
                  <a:pt x="8386" y="193425"/>
                  <a:pt x="0" y="13200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72F266AB-3F4C-4759-97FF-1DD7831FDA88}"/>
              </a:ext>
            </a:extLst>
          </p:cNvPr>
          <p:cNvSpPr/>
          <p:nvPr/>
        </p:nvSpPr>
        <p:spPr>
          <a:xfrm>
            <a:off x="3621314" y="1985710"/>
            <a:ext cx="449943" cy="264005"/>
          </a:xfrm>
          <a:custGeom>
            <a:avLst/>
            <a:gdLst>
              <a:gd name="connsiteX0" fmla="*/ 0 w 449943"/>
              <a:gd name="connsiteY0" fmla="*/ 132003 h 264005"/>
              <a:gd name="connsiteX1" fmla="*/ 224972 w 449943"/>
              <a:gd name="connsiteY1" fmla="*/ 0 h 264005"/>
              <a:gd name="connsiteX2" fmla="*/ 449944 w 449943"/>
              <a:gd name="connsiteY2" fmla="*/ 132003 h 264005"/>
              <a:gd name="connsiteX3" fmla="*/ 224972 w 449943"/>
              <a:gd name="connsiteY3" fmla="*/ 264006 h 264005"/>
              <a:gd name="connsiteX4" fmla="*/ 0 w 449943"/>
              <a:gd name="connsiteY4" fmla="*/ 132003 h 26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943" h="264005" extrusionOk="0">
                <a:moveTo>
                  <a:pt x="0" y="132003"/>
                </a:moveTo>
                <a:cubicBezTo>
                  <a:pt x="-12436" y="34905"/>
                  <a:pt x="83081" y="18885"/>
                  <a:pt x="224972" y="0"/>
                </a:cubicBezTo>
                <a:cubicBezTo>
                  <a:pt x="364412" y="9146"/>
                  <a:pt x="446073" y="51754"/>
                  <a:pt x="449944" y="132003"/>
                </a:cubicBezTo>
                <a:cubicBezTo>
                  <a:pt x="440486" y="202919"/>
                  <a:pt x="351796" y="243383"/>
                  <a:pt x="224972" y="264006"/>
                </a:cubicBezTo>
                <a:cubicBezTo>
                  <a:pt x="92798" y="253083"/>
                  <a:pt x="8386" y="193425"/>
                  <a:pt x="0" y="13200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AC74F641-8272-4D17-940F-E70D7BC219EE}"/>
              </a:ext>
            </a:extLst>
          </p:cNvPr>
          <p:cNvSpPr/>
          <p:nvPr/>
        </p:nvSpPr>
        <p:spPr>
          <a:xfrm>
            <a:off x="4419600" y="1977079"/>
            <a:ext cx="449943" cy="264005"/>
          </a:xfrm>
          <a:custGeom>
            <a:avLst/>
            <a:gdLst>
              <a:gd name="connsiteX0" fmla="*/ 0 w 449943"/>
              <a:gd name="connsiteY0" fmla="*/ 132003 h 264005"/>
              <a:gd name="connsiteX1" fmla="*/ 224972 w 449943"/>
              <a:gd name="connsiteY1" fmla="*/ 0 h 264005"/>
              <a:gd name="connsiteX2" fmla="*/ 449944 w 449943"/>
              <a:gd name="connsiteY2" fmla="*/ 132003 h 264005"/>
              <a:gd name="connsiteX3" fmla="*/ 224972 w 449943"/>
              <a:gd name="connsiteY3" fmla="*/ 264006 h 264005"/>
              <a:gd name="connsiteX4" fmla="*/ 0 w 449943"/>
              <a:gd name="connsiteY4" fmla="*/ 132003 h 26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943" h="264005" extrusionOk="0">
                <a:moveTo>
                  <a:pt x="0" y="132003"/>
                </a:moveTo>
                <a:cubicBezTo>
                  <a:pt x="-12436" y="34905"/>
                  <a:pt x="83081" y="18885"/>
                  <a:pt x="224972" y="0"/>
                </a:cubicBezTo>
                <a:cubicBezTo>
                  <a:pt x="364412" y="9146"/>
                  <a:pt x="446073" y="51754"/>
                  <a:pt x="449944" y="132003"/>
                </a:cubicBezTo>
                <a:cubicBezTo>
                  <a:pt x="440486" y="202919"/>
                  <a:pt x="351796" y="243383"/>
                  <a:pt x="224972" y="264006"/>
                </a:cubicBezTo>
                <a:cubicBezTo>
                  <a:pt x="92798" y="253083"/>
                  <a:pt x="8386" y="193425"/>
                  <a:pt x="0" y="13200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458B8D42-07FA-4739-832A-50DA57A63FE5}"/>
              </a:ext>
            </a:extLst>
          </p:cNvPr>
          <p:cNvSpPr/>
          <p:nvPr/>
        </p:nvSpPr>
        <p:spPr>
          <a:xfrm>
            <a:off x="6023428" y="1985710"/>
            <a:ext cx="449943" cy="264005"/>
          </a:xfrm>
          <a:custGeom>
            <a:avLst/>
            <a:gdLst>
              <a:gd name="connsiteX0" fmla="*/ 0 w 449943"/>
              <a:gd name="connsiteY0" fmla="*/ 132003 h 264005"/>
              <a:gd name="connsiteX1" fmla="*/ 224972 w 449943"/>
              <a:gd name="connsiteY1" fmla="*/ 0 h 264005"/>
              <a:gd name="connsiteX2" fmla="*/ 449944 w 449943"/>
              <a:gd name="connsiteY2" fmla="*/ 132003 h 264005"/>
              <a:gd name="connsiteX3" fmla="*/ 224972 w 449943"/>
              <a:gd name="connsiteY3" fmla="*/ 264006 h 264005"/>
              <a:gd name="connsiteX4" fmla="*/ 0 w 449943"/>
              <a:gd name="connsiteY4" fmla="*/ 132003 h 26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943" h="264005" extrusionOk="0">
                <a:moveTo>
                  <a:pt x="0" y="132003"/>
                </a:moveTo>
                <a:cubicBezTo>
                  <a:pt x="-12436" y="34905"/>
                  <a:pt x="83081" y="18885"/>
                  <a:pt x="224972" y="0"/>
                </a:cubicBezTo>
                <a:cubicBezTo>
                  <a:pt x="364412" y="9146"/>
                  <a:pt x="446073" y="51754"/>
                  <a:pt x="449944" y="132003"/>
                </a:cubicBezTo>
                <a:cubicBezTo>
                  <a:pt x="440486" y="202919"/>
                  <a:pt x="351796" y="243383"/>
                  <a:pt x="224972" y="264006"/>
                </a:cubicBezTo>
                <a:cubicBezTo>
                  <a:pt x="92798" y="253083"/>
                  <a:pt x="8386" y="193425"/>
                  <a:pt x="0" y="13200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B45C2075-AD8D-44B3-A7DD-E0661B1099F4}"/>
              </a:ext>
            </a:extLst>
          </p:cNvPr>
          <p:cNvSpPr/>
          <p:nvPr/>
        </p:nvSpPr>
        <p:spPr>
          <a:xfrm>
            <a:off x="5237843" y="2000224"/>
            <a:ext cx="749300" cy="240859"/>
          </a:xfrm>
          <a:custGeom>
            <a:avLst/>
            <a:gdLst>
              <a:gd name="connsiteX0" fmla="*/ 0 w 749300"/>
              <a:gd name="connsiteY0" fmla="*/ 120430 h 240859"/>
              <a:gd name="connsiteX1" fmla="*/ 374650 w 749300"/>
              <a:gd name="connsiteY1" fmla="*/ 0 h 240859"/>
              <a:gd name="connsiteX2" fmla="*/ 749300 w 749300"/>
              <a:gd name="connsiteY2" fmla="*/ 120430 h 240859"/>
              <a:gd name="connsiteX3" fmla="*/ 374650 w 749300"/>
              <a:gd name="connsiteY3" fmla="*/ 240860 h 240859"/>
              <a:gd name="connsiteX4" fmla="*/ 0 w 749300"/>
              <a:gd name="connsiteY4" fmla="*/ 120430 h 240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240859" extrusionOk="0">
                <a:moveTo>
                  <a:pt x="0" y="120430"/>
                </a:moveTo>
                <a:cubicBezTo>
                  <a:pt x="-18096" y="18712"/>
                  <a:pt x="141805" y="27759"/>
                  <a:pt x="374650" y="0"/>
                </a:cubicBezTo>
                <a:cubicBezTo>
                  <a:pt x="593802" y="7369"/>
                  <a:pt x="743019" y="41997"/>
                  <a:pt x="749300" y="120430"/>
                </a:cubicBezTo>
                <a:cubicBezTo>
                  <a:pt x="739712" y="184927"/>
                  <a:pt x="583407" y="226089"/>
                  <a:pt x="374650" y="240860"/>
                </a:cubicBezTo>
                <a:cubicBezTo>
                  <a:pt x="166033" y="238511"/>
                  <a:pt x="1038" y="185520"/>
                  <a:pt x="0" y="12043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D2052E7-3BE3-4FC7-B4C0-7C007855313E}"/>
              </a:ext>
            </a:extLst>
          </p:cNvPr>
          <p:cNvSpPr/>
          <p:nvPr/>
        </p:nvSpPr>
        <p:spPr>
          <a:xfrm>
            <a:off x="9194800" y="2000224"/>
            <a:ext cx="921657" cy="264005"/>
          </a:xfrm>
          <a:custGeom>
            <a:avLst/>
            <a:gdLst>
              <a:gd name="connsiteX0" fmla="*/ 0 w 921657"/>
              <a:gd name="connsiteY0" fmla="*/ 132003 h 264005"/>
              <a:gd name="connsiteX1" fmla="*/ 460829 w 921657"/>
              <a:gd name="connsiteY1" fmla="*/ 0 h 264005"/>
              <a:gd name="connsiteX2" fmla="*/ 921658 w 921657"/>
              <a:gd name="connsiteY2" fmla="*/ 132003 h 264005"/>
              <a:gd name="connsiteX3" fmla="*/ 460829 w 921657"/>
              <a:gd name="connsiteY3" fmla="*/ 264006 h 264005"/>
              <a:gd name="connsiteX4" fmla="*/ 0 w 921657"/>
              <a:gd name="connsiteY4" fmla="*/ 132003 h 26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1657" h="264005" extrusionOk="0">
                <a:moveTo>
                  <a:pt x="0" y="132003"/>
                </a:moveTo>
                <a:cubicBezTo>
                  <a:pt x="-12296" y="35178"/>
                  <a:pt x="185956" y="21798"/>
                  <a:pt x="460829" y="0"/>
                </a:cubicBezTo>
                <a:cubicBezTo>
                  <a:pt x="730529" y="9146"/>
                  <a:pt x="917787" y="51754"/>
                  <a:pt x="921658" y="132003"/>
                </a:cubicBezTo>
                <a:cubicBezTo>
                  <a:pt x="889267" y="198100"/>
                  <a:pt x="716628" y="253672"/>
                  <a:pt x="460829" y="264006"/>
                </a:cubicBezTo>
                <a:cubicBezTo>
                  <a:pt x="198395" y="253083"/>
                  <a:pt x="8386" y="193425"/>
                  <a:pt x="0" y="13200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1649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2C71B6-D630-453A-A9FC-CB88F487F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DataFrame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definition</a:t>
            </a:r>
            <a:endParaRPr lang="it-IT" sz="3600" dirty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E55C261-5E66-42D3-A46C-5A0016411D07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magine 3" descr="Immagine che contiene tavolo&#10;&#10;Descrizione generata automaticamente">
            <a:extLst>
              <a:ext uri="{FF2B5EF4-FFF2-40B4-BE49-F238E27FC236}">
                <a16:creationId xmlns:a16="http://schemas.microsoft.com/office/drawing/2014/main" id="{29BE8345-C1EB-45F6-B4F0-A685EDCB7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133" y="1563109"/>
            <a:ext cx="8135731" cy="519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213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F8C2C5-991E-40F2-8D9F-EB3573C54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Grid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definition</a:t>
            </a:r>
            <a:b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</a:b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Move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always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towards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east</a:t>
            </a: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0B996AE-7214-442D-85FE-10A4495E8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At each step, starting from the city in which it is located, the algorithm calculates a </a:t>
            </a:r>
            <a:r>
              <a:rPr lang="en-US" sz="2400" b="1" dirty="0"/>
              <a:t>rectangle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base</a:t>
            </a:r>
            <a:r>
              <a:rPr lang="en-US" sz="2400" dirty="0"/>
              <a:t>: the distance between the longitude of the current city and a subsequent point at a variable distance given as input (</a:t>
            </a:r>
            <a:r>
              <a:rPr lang="en-US" sz="2400" dirty="0" err="1"/>
              <a:t>x_size</a:t>
            </a:r>
            <a:r>
              <a:rPr lang="en-US" sz="2400" dirty="0"/>
              <a:t>). </a:t>
            </a:r>
          </a:p>
          <a:p>
            <a:endParaRPr lang="en-US" sz="2400" dirty="0"/>
          </a:p>
          <a:p>
            <a:r>
              <a:rPr lang="en-US" sz="2400" b="1" dirty="0"/>
              <a:t>height</a:t>
            </a:r>
            <a:r>
              <a:rPr lang="en-US" sz="2400" dirty="0"/>
              <a:t>: changes depending on whether the current city is north (latitude is greater) or south (latitude is lower) of the starting city:</a:t>
            </a:r>
          </a:p>
          <a:p>
            <a:pPr lvl="1"/>
            <a:r>
              <a:rPr lang="en-US" sz="2000" dirty="0"/>
              <a:t>North: height is the distance generated between the latitude of the current city, adding a quantity (</a:t>
            </a:r>
            <a:r>
              <a:rPr lang="en-US" sz="2000" dirty="0" err="1"/>
              <a:t>y_size</a:t>
            </a:r>
            <a:r>
              <a:rPr lang="en-US" sz="2000" dirty="0"/>
              <a:t>/2) and the latitude of the starting city, subtracting a quantity (</a:t>
            </a:r>
            <a:r>
              <a:rPr lang="en-US" sz="2000" dirty="0" err="1"/>
              <a:t>y_size</a:t>
            </a:r>
            <a:r>
              <a:rPr lang="en-US" sz="2000" dirty="0"/>
              <a:t>/2)</a:t>
            </a:r>
          </a:p>
          <a:p>
            <a:pPr lvl="1"/>
            <a:r>
              <a:rPr lang="en-US" sz="2000" dirty="0"/>
              <a:t>South: height is the distance generated between the latitude of the starting city, adding a quantity (</a:t>
            </a:r>
            <a:r>
              <a:rPr lang="en-US" sz="2000" dirty="0" err="1"/>
              <a:t>y_size</a:t>
            </a:r>
            <a:r>
              <a:rPr lang="en-US" sz="2000" dirty="0"/>
              <a:t>/2) and the latitude of the current city, subtracting a quantity (</a:t>
            </a:r>
            <a:r>
              <a:rPr lang="en-US" sz="2000" dirty="0" err="1"/>
              <a:t>y_size</a:t>
            </a:r>
            <a:r>
              <a:rPr lang="en-US" sz="2000" dirty="0"/>
              <a:t>/2)</a:t>
            </a:r>
            <a:endParaRPr lang="it-IT" sz="2000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EF1DBAE0-D41D-4729-83BB-5888E30247C7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164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1B5C22-E312-4B50-8DDA-496B250F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Grid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visualization</a:t>
            </a:r>
            <a:endParaRPr lang="it-IT" sz="3600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1F78D5C-1BA1-47E4-B26A-176D04CB92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110" y="1690688"/>
            <a:ext cx="9262214" cy="4573028"/>
          </a:xfrm>
          <a:ln>
            <a:noFill/>
          </a:ln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68B2948F-3596-4CDA-8A14-4B8F4E0AD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389" y="4020456"/>
            <a:ext cx="4095297" cy="2579339"/>
          </a:xfrm>
          <a:prstGeom prst="rect">
            <a:avLst/>
          </a:prstGeom>
          <a:noFill/>
          <a:ln>
            <a:solidFill>
              <a:srgbClr val="90A6C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Elemento grafico 6" descr="Lente di ingrandimento con riempimento a tinta unita">
            <a:extLst>
              <a:ext uri="{FF2B5EF4-FFF2-40B4-BE49-F238E27FC236}">
                <a16:creationId xmlns:a16="http://schemas.microsoft.com/office/drawing/2014/main" id="{304A904D-239B-4DE1-BC90-8DD4687EC0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8514" y="2045494"/>
            <a:ext cx="1669143" cy="1669143"/>
          </a:xfrm>
          <a:prstGeom prst="rect">
            <a:avLst/>
          </a:prstGeom>
        </p:spPr>
      </p:pic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7C84D0B-D44A-4281-A99E-352C05DB19C9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429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527F5A-B7A2-4DE3-A8D8-D1BBCF7D0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Weight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assignment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criteria</a:t>
            </a:r>
            <a:endParaRPr lang="it-IT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071E78E-781E-493B-8B61-385B7FCA8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  <a:p>
            <a:r>
              <a:rPr lang="en-US" b="1" dirty="0"/>
              <a:t>Distance: </a:t>
            </a:r>
            <a:r>
              <a:rPr lang="en-US" dirty="0"/>
              <a:t>at each step, according to the increasing Euclidean distance, the 3 closest cities are assigned values 2, 4, 8 respectively. </a:t>
            </a:r>
          </a:p>
          <a:p>
            <a:r>
              <a:rPr lang="en-US" b="1" dirty="0"/>
              <a:t>Population</a:t>
            </a:r>
            <a:r>
              <a:rPr lang="en-US" dirty="0"/>
              <a:t>: a weight of value 2 is added if the city has a population greater than or equal to 200 thousand inhabitants.</a:t>
            </a:r>
          </a:p>
          <a:p>
            <a:r>
              <a:rPr lang="en-US" b="1" dirty="0"/>
              <a:t>Country</a:t>
            </a:r>
            <a:r>
              <a:rPr lang="en-US" dirty="0"/>
              <a:t>: a weight of value 2 is added if the city in the next step is located in a different country than the previous one.</a:t>
            </a:r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6DEF1249-2CAD-43FF-8F3E-82CD24F26F54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474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FB7CD8-A5B1-4964-ABAE-06189FC9B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Grid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variability</a:t>
            </a:r>
            <a:br>
              <a:rPr lang="it-IT" sz="4400" b="1" dirty="0">
                <a:solidFill>
                  <a:srgbClr val="90A6CF"/>
                </a:solidFill>
                <a:latin typeface="Arial Black" panose="020B0A04020102020204" pitchFamily="34" charset="0"/>
              </a:rPr>
            </a:br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What happens when Phileas must cross oceans?</a:t>
            </a:r>
            <a:endParaRPr lang="it-IT" sz="2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4FA515-9053-4943-BFB7-367EDB7FB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size of the polygon considered at each step is variable to ensure the functionality of the algorithm with a minimum number of at least </a:t>
            </a:r>
            <a:r>
              <a:rPr lang="en-US" b="1" dirty="0"/>
              <a:t>3 cities. </a:t>
            </a:r>
          </a:p>
          <a:p>
            <a:pPr marL="0" indent="0">
              <a:buNone/>
            </a:pPr>
            <a:r>
              <a:rPr lang="en-US" dirty="0"/>
              <a:t>The absence in the rectangle of at least 3 cities makes these dimensions vary by a multiplicative </a:t>
            </a:r>
            <a:r>
              <a:rPr lang="en-US" b="1" dirty="0" err="1"/>
              <a:t>rise_factor</a:t>
            </a:r>
            <a:r>
              <a:rPr lang="en-US" dirty="0"/>
              <a:t>.</a:t>
            </a:r>
            <a:endParaRPr lang="it-IT" dirty="0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C0600B0-65D0-4ADD-A0A9-03467340561A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93699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613</Words>
  <Application>Microsoft Office PowerPoint</Application>
  <PresentationFormat>Widescreen</PresentationFormat>
  <Paragraphs>56</Paragraphs>
  <Slides>14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Tema di Office</vt:lpstr>
      <vt:lpstr>Around The World in 80 Days</vt:lpstr>
      <vt:lpstr>Aim of the project</vt:lpstr>
      <vt:lpstr>Parameters of AroundTheWorld</vt:lpstr>
      <vt:lpstr>Input Data A dataset with 26569 cities of the world</vt:lpstr>
      <vt:lpstr>DataFrame definition</vt:lpstr>
      <vt:lpstr>Grid definition Move always towards the east</vt:lpstr>
      <vt:lpstr>Grid visualization</vt:lpstr>
      <vt:lpstr>Weight assignment criteria</vt:lpstr>
      <vt:lpstr>Grid variability What happens when Phileas must cross oceans?</vt:lpstr>
      <vt:lpstr>Grid variability visualization</vt:lpstr>
      <vt:lpstr>Stop criteria</vt:lpstr>
      <vt:lpstr>Path</vt:lpstr>
      <vt:lpstr>Visited City DataFrame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Around The World in 80 Days</dc:title>
  <dc:creator>Raffaella Michaela Demarco</dc:creator>
  <cp:lastModifiedBy>Raffaella Michaela Demarco</cp:lastModifiedBy>
  <cp:revision>18</cp:revision>
  <dcterms:created xsi:type="dcterms:W3CDTF">2021-01-05T16:55:59Z</dcterms:created>
  <dcterms:modified xsi:type="dcterms:W3CDTF">2021-01-06T19:02:34Z</dcterms:modified>
</cp:coreProperties>
</file>

<file path=docProps/thumbnail.jpeg>
</file>